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62" r:id="rId4"/>
    <p:sldId id="273" r:id="rId5"/>
    <p:sldId id="265" r:id="rId6"/>
    <p:sldId id="277" r:id="rId7"/>
    <p:sldId id="279" r:id="rId8"/>
    <p:sldId id="275" r:id="rId9"/>
    <p:sldId id="267" r:id="rId10"/>
    <p:sldId id="27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518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6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6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91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691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7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073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8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05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05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FBAB251-ACCC-4A0F-B3B1-F5165A8CA51B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24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FBAB251-ACCC-4A0F-B3B1-F5165A8CA51B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06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E1DD4-8E84-42FB-9B1D-8F066CAD0E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20" y="201337"/>
            <a:ext cx="4535638" cy="3380349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>
                <a:latin typeface="Century Schoolbook" panose="02040604050505020304" pitchFamily="18" charset="0"/>
              </a:rPr>
              <a:t>Segmentation of the </a:t>
            </a:r>
            <a:r>
              <a:rPr lang="en-US" sz="2000" b="1" dirty="0" err="1">
                <a:latin typeface="Century Schoolbook" panose="02040604050505020304" pitchFamily="18" charset="0"/>
              </a:rPr>
              <a:t>Laramide</a:t>
            </a:r>
            <a:r>
              <a:rPr lang="en-US" sz="2000" b="1" dirty="0">
                <a:latin typeface="Century Schoolbook" panose="02040604050505020304" pitchFamily="18" charset="0"/>
              </a:rPr>
              <a:t> Slab – evidence from southern sierra Nevada region</a:t>
            </a:r>
            <a:endParaRPr lang="en-US" sz="2000" dirty="0">
              <a:latin typeface="Century Schoolbook" panose="020406040505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E9F5EB-775E-4BB1-825D-0D77B1469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718" y="3946813"/>
            <a:ext cx="3992432" cy="984866"/>
          </a:xfrm>
        </p:spPr>
        <p:txBody>
          <a:bodyPr>
            <a:normAutofit/>
          </a:bodyPr>
          <a:lstStyle/>
          <a:p>
            <a:r>
              <a:rPr lang="en-US" sz="2800" dirty="0" err="1"/>
              <a:t>Saleeby</a:t>
            </a:r>
            <a:r>
              <a:rPr lang="en-US" sz="2800" dirty="0"/>
              <a:t> 2003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A815947-5125-4A94-A73A-83B22A528D87}"/>
              </a:ext>
            </a:extLst>
          </p:cNvPr>
          <p:cNvSpPr txBox="1">
            <a:spLocks/>
          </p:cNvSpPr>
          <p:nvPr/>
        </p:nvSpPr>
        <p:spPr>
          <a:xfrm>
            <a:off x="220920" y="5296806"/>
            <a:ext cx="4680261" cy="79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/>
              <a:t>Geol</a:t>
            </a:r>
            <a:r>
              <a:rPr lang="en-US" sz="2000" dirty="0"/>
              <a:t> 730 Presentation By: Neal Mankins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A90DE2-588A-4173-A5DB-FBCE46AA54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4521" y="0"/>
            <a:ext cx="5773172" cy="685800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4EB6F60-B743-4B64-8C79-97F801F6E0D1}"/>
              </a:ext>
            </a:extLst>
          </p:cNvPr>
          <p:cNvSpPr txBox="1">
            <a:spLocks/>
          </p:cNvSpPr>
          <p:nvPr/>
        </p:nvSpPr>
        <p:spPr>
          <a:xfrm>
            <a:off x="10838919" y="5296806"/>
            <a:ext cx="1442564" cy="156119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>
                <a:solidFill>
                  <a:schemeClr val="bg1"/>
                </a:solidFill>
              </a:rPr>
              <a:t>Figure 1</a:t>
            </a:r>
          </a:p>
          <a:p>
            <a:pPr marL="0" indent="0">
              <a:buNone/>
            </a:pPr>
            <a:endParaRPr lang="en-US" sz="1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600" b="1" dirty="0">
                <a:solidFill>
                  <a:schemeClr val="bg1"/>
                </a:solidFill>
              </a:rPr>
              <a:t>End of the </a:t>
            </a:r>
            <a:r>
              <a:rPr lang="en-US" sz="1600" b="1" dirty="0" err="1">
                <a:solidFill>
                  <a:schemeClr val="bg1"/>
                </a:solidFill>
              </a:rPr>
              <a:t>Laramide</a:t>
            </a:r>
            <a:r>
              <a:rPr lang="en-US" sz="1600" b="1" dirty="0">
                <a:solidFill>
                  <a:schemeClr val="bg1"/>
                </a:solidFill>
              </a:rPr>
              <a:t> Orogeny reconstruction ~60Ma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753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CFB671B-3661-4851-882F-03CAFDC4B305}"/>
              </a:ext>
            </a:extLst>
          </p:cNvPr>
          <p:cNvSpPr txBox="1">
            <a:spLocks/>
          </p:cNvSpPr>
          <p:nvPr/>
        </p:nvSpPr>
        <p:spPr>
          <a:xfrm>
            <a:off x="145961" y="1459684"/>
            <a:ext cx="6690891" cy="5458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900" b="1" dirty="0"/>
              <a:t>What initiated flat slab subduction? &amp; when? </a:t>
            </a:r>
          </a:p>
          <a:p>
            <a:r>
              <a:rPr lang="en-US" sz="1900" dirty="0"/>
              <a:t>Subduction of the </a:t>
            </a:r>
            <a:r>
              <a:rPr lang="en-US" sz="1900" dirty="0" err="1"/>
              <a:t>Towisangna</a:t>
            </a:r>
            <a:r>
              <a:rPr lang="en-US" sz="1900" dirty="0"/>
              <a:t> ridge (Franciscan complex) similar to the Hess-</a:t>
            </a:r>
            <a:r>
              <a:rPr lang="en-US" sz="1900" dirty="0" err="1"/>
              <a:t>Shatsky</a:t>
            </a:r>
            <a:r>
              <a:rPr lang="en-US" sz="1900" dirty="0"/>
              <a:t> igneous province ~80Ma</a:t>
            </a:r>
          </a:p>
          <a:p>
            <a:r>
              <a:rPr lang="en-US" sz="1900" dirty="0"/>
              <a:t>The </a:t>
            </a:r>
            <a:r>
              <a:rPr lang="en-US" sz="1900" dirty="0" err="1"/>
              <a:t>subarc</a:t>
            </a:r>
            <a:r>
              <a:rPr lang="en-US" sz="1900" dirty="0"/>
              <a:t> mantle wedge and part of the subcontinental mantle lithosphere are sheared off and displaced down dip into the mantle, terminating wedge driven arc magmatism (stopping formation of SNB</a:t>
            </a:r>
          </a:p>
          <a:p>
            <a:r>
              <a:rPr lang="en-US" sz="1900" dirty="0"/>
              <a:t>It was ~500km wide </a:t>
            </a:r>
          </a:p>
          <a:p>
            <a:endParaRPr lang="en-US" sz="1900" dirty="0"/>
          </a:p>
          <a:p>
            <a:pPr marL="0" indent="0">
              <a:buNone/>
            </a:pPr>
            <a:r>
              <a:rPr lang="en-US" b="1" dirty="0"/>
              <a:t>What ended flat slab subduction? &amp; when? </a:t>
            </a:r>
          </a:p>
          <a:p>
            <a:r>
              <a:rPr lang="en-US" dirty="0"/>
              <a:t>Passing of the </a:t>
            </a:r>
            <a:r>
              <a:rPr lang="en-US" dirty="0" err="1"/>
              <a:t>Towisangna</a:t>
            </a:r>
            <a:r>
              <a:rPr lang="en-US" dirty="0"/>
              <a:t> Ridges trailing flank beneath the plate edge attended steepening of the slab ~70ma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64F8CA-7723-4075-8B51-15E3F7F427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1242" y="0"/>
            <a:ext cx="3958362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649B06D-C30A-4F9B-9DBF-B28260868D7E}"/>
              </a:ext>
            </a:extLst>
          </p:cNvPr>
          <p:cNvSpPr txBox="1">
            <a:spLocks/>
          </p:cNvSpPr>
          <p:nvPr/>
        </p:nvSpPr>
        <p:spPr bwMode="black">
          <a:xfrm>
            <a:off x="145961" y="158293"/>
            <a:ext cx="5105547" cy="1099171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Take Home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07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76B99-3E93-4CAE-96F1-044FAB549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248" y="316840"/>
            <a:ext cx="2538341" cy="793700"/>
          </a:xfrm>
        </p:spPr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0930E-A14D-4BCB-9E01-0770124C8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248" y="1249977"/>
            <a:ext cx="6271443" cy="18875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To examine petrologic and geochemical data on lower crust – upper mantle xenoliths and their implications on geologic features attributed to the </a:t>
            </a:r>
            <a:r>
              <a:rPr lang="en-US" dirty="0" err="1"/>
              <a:t>Laramide</a:t>
            </a:r>
            <a:r>
              <a:rPr lang="en-US" dirty="0"/>
              <a:t> orogeny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B912DA4-DEE1-4BFB-B27D-0ECF7AEA989E}"/>
              </a:ext>
            </a:extLst>
          </p:cNvPr>
          <p:cNvSpPr txBox="1">
            <a:spLocks/>
          </p:cNvSpPr>
          <p:nvPr/>
        </p:nvSpPr>
        <p:spPr bwMode="black">
          <a:xfrm>
            <a:off x="364248" y="4308907"/>
            <a:ext cx="2538341" cy="79370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Method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F3D2633-54B0-47DC-B55C-D9948AF2CBE1}"/>
              </a:ext>
            </a:extLst>
          </p:cNvPr>
          <p:cNvSpPr txBox="1">
            <a:spLocks/>
          </p:cNvSpPr>
          <p:nvPr/>
        </p:nvSpPr>
        <p:spPr>
          <a:xfrm>
            <a:off x="364248" y="5308155"/>
            <a:ext cx="5618755" cy="14198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Using previously gathered petrologic &amp; geochemical data</a:t>
            </a:r>
          </a:p>
          <a:p>
            <a:r>
              <a:rPr lang="en-US" dirty="0"/>
              <a:t>Reconstructing/ restoring principle tectonic elements of the </a:t>
            </a:r>
            <a:r>
              <a:rPr lang="en-US" dirty="0" err="1"/>
              <a:t>Laramide</a:t>
            </a:r>
            <a:r>
              <a:rPr lang="en-US" dirty="0"/>
              <a:t> orogeny </a:t>
            </a:r>
          </a:p>
          <a:p>
            <a:r>
              <a:rPr lang="en-US" dirty="0"/>
              <a:t>Creating cross sections to visualize reconstructions based on previous data</a:t>
            </a:r>
          </a:p>
          <a:p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A8193AD-1A4A-46F5-BCCD-2F52AAE3CF41}"/>
              </a:ext>
            </a:extLst>
          </p:cNvPr>
          <p:cNvSpPr txBox="1">
            <a:spLocks/>
          </p:cNvSpPr>
          <p:nvPr/>
        </p:nvSpPr>
        <p:spPr bwMode="black">
          <a:xfrm>
            <a:off x="7100611" y="316840"/>
            <a:ext cx="2538341" cy="79370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Questions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16604B3-61E3-42DF-8861-FEA48C221B3C}"/>
              </a:ext>
            </a:extLst>
          </p:cNvPr>
          <p:cNvSpPr txBox="1">
            <a:spLocks/>
          </p:cNvSpPr>
          <p:nvPr/>
        </p:nvSpPr>
        <p:spPr>
          <a:xfrm>
            <a:off x="6966387" y="1360009"/>
            <a:ext cx="4400696" cy="5897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The Basics</a:t>
            </a:r>
          </a:p>
          <a:p>
            <a:pPr marL="342900" indent="-342900">
              <a:buAutoNum type="arabicPeriod"/>
            </a:pPr>
            <a:r>
              <a:rPr lang="en-US" dirty="0"/>
              <a:t>When did the </a:t>
            </a:r>
            <a:r>
              <a:rPr lang="en-US" dirty="0" err="1"/>
              <a:t>Laramide</a:t>
            </a:r>
            <a:r>
              <a:rPr lang="en-US" dirty="0"/>
              <a:t> orogeny begin?</a:t>
            </a:r>
          </a:p>
          <a:p>
            <a:pPr marL="342900" indent="-342900">
              <a:buAutoNum type="arabicPeriod"/>
            </a:pPr>
            <a:r>
              <a:rPr lang="en-US" dirty="0"/>
              <a:t>Why did it begin?</a:t>
            </a:r>
          </a:p>
          <a:p>
            <a:pPr marL="342900" indent="-342900">
              <a:buAutoNum type="arabicPeriod"/>
            </a:pPr>
            <a:r>
              <a:rPr lang="en-US" dirty="0"/>
              <a:t>When did it end?</a:t>
            </a:r>
          </a:p>
          <a:p>
            <a:pPr marL="342900" indent="-342900">
              <a:buAutoNum type="arabicPeriod"/>
            </a:pPr>
            <a:r>
              <a:rPr lang="en-US" dirty="0"/>
              <a:t>Why did it end? </a:t>
            </a:r>
          </a:p>
          <a:p>
            <a:pPr marL="342900" indent="-342900">
              <a:buAutoNum type="arabicPeriod"/>
            </a:pPr>
            <a:r>
              <a:rPr lang="en-US" dirty="0"/>
              <a:t>What are the geologic features associated with these events? </a:t>
            </a:r>
          </a:p>
        </p:txBody>
      </p:sp>
    </p:spTree>
    <p:extLst>
      <p:ext uri="{BB962C8B-B14F-4D97-AF65-F5344CB8AC3E}">
        <p14:creationId xmlns:p14="http://schemas.microsoft.com/office/powerpoint/2010/main" val="2325165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842FC-8FEE-4296-A206-5ACF97BC9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670" y="171974"/>
            <a:ext cx="3917658" cy="818867"/>
          </a:xfrm>
        </p:spPr>
        <p:txBody>
          <a:bodyPr/>
          <a:lstStyle/>
          <a:p>
            <a:r>
              <a:rPr lang="en-US" dirty="0"/>
              <a:t>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F8D01-BC3E-4A60-A349-E7E40DB01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223" y="1261720"/>
            <a:ext cx="6367245" cy="55962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b="1" dirty="0" err="1"/>
              <a:t>Laramide</a:t>
            </a:r>
            <a:r>
              <a:rPr lang="en-US" sz="2000" b="1" dirty="0"/>
              <a:t> Orogeny 	</a:t>
            </a:r>
          </a:p>
          <a:p>
            <a:r>
              <a:rPr lang="en-US" sz="2000" dirty="0"/>
              <a:t>Late Cretaceous – Early Paleogene (85-60Ma)</a:t>
            </a:r>
          </a:p>
          <a:p>
            <a:r>
              <a:rPr lang="en-US" sz="2000" dirty="0"/>
              <a:t>Deformation along a N-NE corridor from SW Arizona to Wyoming (for the most part in-board of the Sevier fold &amp; thrust belt) </a:t>
            </a:r>
          </a:p>
          <a:p>
            <a:r>
              <a:rPr lang="en-US" sz="2000" dirty="0"/>
              <a:t>Deformation associated with flat slab subduction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Result</a:t>
            </a:r>
          </a:p>
          <a:p>
            <a:pPr marL="457200" indent="-457200">
              <a:buAutoNum type="arabicPeriod"/>
            </a:pPr>
            <a:r>
              <a:rPr lang="en-US" sz="2000" dirty="0"/>
              <a:t>End of arc magmatism in the Sierra Nevada Batholith (SNB) </a:t>
            </a:r>
          </a:p>
          <a:p>
            <a:pPr marL="457200" indent="-457200">
              <a:buAutoNum type="arabicPeriod"/>
            </a:pPr>
            <a:r>
              <a:rPr lang="en-US" sz="2000" dirty="0"/>
              <a:t>Metamorphic underplating </a:t>
            </a:r>
          </a:p>
          <a:p>
            <a:pPr marL="457200" indent="-457200">
              <a:buAutoNum type="arabicPeriod"/>
            </a:pPr>
            <a:r>
              <a:rPr lang="en-US" sz="2000" dirty="0"/>
              <a:t>Spatially related deformation along a ~500km segment of the cordilleran batholith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Note: Plate motion vectors with time </a:t>
            </a:r>
          </a:p>
          <a:p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323F5F6-0DCB-48B1-92C9-0CFBEE64F3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8828" y="0"/>
            <a:ext cx="5773172" cy="685800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E9B1711-3675-474D-BB4E-3465C25B9A5B}"/>
              </a:ext>
            </a:extLst>
          </p:cNvPr>
          <p:cNvCxnSpPr>
            <a:cxnSpLocks/>
          </p:cNvCxnSpPr>
          <p:nvPr/>
        </p:nvCxnSpPr>
        <p:spPr>
          <a:xfrm>
            <a:off x="4001549" y="6380946"/>
            <a:ext cx="3414319" cy="1289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213EE5A-0D79-4FAE-9343-E624426948EF}"/>
              </a:ext>
            </a:extLst>
          </p:cNvPr>
          <p:cNvSpPr/>
          <p:nvPr/>
        </p:nvSpPr>
        <p:spPr>
          <a:xfrm rot="2749725">
            <a:off x="7787156" y="4889588"/>
            <a:ext cx="1965907" cy="1147991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E10085B-7CC4-4D5D-A951-53EB25D93E25}"/>
              </a:ext>
            </a:extLst>
          </p:cNvPr>
          <p:cNvCxnSpPr>
            <a:cxnSpLocks/>
          </p:cNvCxnSpPr>
          <p:nvPr/>
        </p:nvCxnSpPr>
        <p:spPr>
          <a:xfrm flipV="1">
            <a:off x="4758201" y="5420675"/>
            <a:ext cx="3077116" cy="1111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311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F4486-36D6-4787-B371-91DB984E0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492" y="190787"/>
            <a:ext cx="3083882" cy="835645"/>
          </a:xfrm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Restorations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DF9848F-EB5E-4A74-B6AC-E40F7D8745FD}"/>
              </a:ext>
            </a:extLst>
          </p:cNvPr>
          <p:cNvSpPr txBox="1">
            <a:spLocks/>
          </p:cNvSpPr>
          <p:nvPr/>
        </p:nvSpPr>
        <p:spPr>
          <a:xfrm>
            <a:off x="1488711" y="3846020"/>
            <a:ext cx="1837524" cy="38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endParaRPr lang="en-US" b="1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40500E41-7A62-4F41-B670-80FEA5C7FBBA}"/>
              </a:ext>
            </a:extLst>
          </p:cNvPr>
          <p:cNvSpPr txBox="1">
            <a:spLocks/>
          </p:cNvSpPr>
          <p:nvPr/>
        </p:nvSpPr>
        <p:spPr>
          <a:xfrm>
            <a:off x="167546" y="1251313"/>
            <a:ext cx="5042017" cy="51894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AutoNum type="arabicPeriod"/>
            </a:pPr>
            <a:r>
              <a:rPr lang="en-US" sz="2000" dirty="0" err="1"/>
              <a:t>Salinia</a:t>
            </a:r>
            <a:r>
              <a:rPr lang="en-US" sz="2000" dirty="0"/>
              <a:t> &amp; San Gabriel terrane along San Andreas </a:t>
            </a:r>
          </a:p>
          <a:p>
            <a:pPr marL="457200" indent="-457200">
              <a:buAutoNum type="arabicPeriod"/>
            </a:pPr>
            <a:r>
              <a:rPr lang="en-US" sz="2000" dirty="0" err="1"/>
              <a:t>Transrotational</a:t>
            </a:r>
            <a:r>
              <a:rPr lang="en-US" sz="2000" dirty="0"/>
              <a:t> deformation of transverse ranges</a:t>
            </a:r>
          </a:p>
          <a:p>
            <a:pPr marL="457200" indent="-457200">
              <a:buAutoNum type="arabicPeriod"/>
            </a:pPr>
            <a:r>
              <a:rPr lang="en-US" sz="2000" dirty="0"/>
              <a:t>Garlock Fault displacement </a:t>
            </a:r>
          </a:p>
          <a:p>
            <a:pPr marL="457200" indent="-457200">
              <a:buAutoNum type="arabicPeriod"/>
            </a:pPr>
            <a:r>
              <a:rPr lang="en-US" sz="2000" dirty="0"/>
              <a:t>Death Valley </a:t>
            </a:r>
            <a:r>
              <a:rPr lang="en-US" sz="2000" dirty="0" err="1"/>
              <a:t>transtensional</a:t>
            </a:r>
            <a:r>
              <a:rPr lang="en-US" sz="2000" dirty="0"/>
              <a:t> strain 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Data</a:t>
            </a:r>
          </a:p>
          <a:p>
            <a:pPr marL="0" indent="0">
              <a:buNone/>
            </a:pPr>
            <a:r>
              <a:rPr lang="en-US" sz="2000" dirty="0"/>
              <a:t>Petrologic and geochemical data on lower crust upper mantle xenoliths from the San  Joaquin volcanic field (SJVF) 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06458A5-7FDA-4224-9045-D95CFB7AF6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8125" y="0"/>
            <a:ext cx="55233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54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18653A7-15D4-4DED-A4EB-D3B6A939C2B1}"/>
              </a:ext>
            </a:extLst>
          </p:cNvPr>
          <p:cNvSpPr txBox="1">
            <a:spLocks/>
          </p:cNvSpPr>
          <p:nvPr/>
        </p:nvSpPr>
        <p:spPr bwMode="black">
          <a:xfrm>
            <a:off x="108388" y="114548"/>
            <a:ext cx="11963369" cy="835645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00B05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Cross Section of the Sierra Nevada Batholith (SNB) 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869ED8B-F972-43B5-9678-4927B98CF09C}"/>
              </a:ext>
            </a:extLst>
          </p:cNvPr>
          <p:cNvSpPr txBox="1">
            <a:spLocks/>
          </p:cNvSpPr>
          <p:nvPr/>
        </p:nvSpPr>
        <p:spPr>
          <a:xfrm>
            <a:off x="57662" y="1132513"/>
            <a:ext cx="4892236" cy="57254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Southern ~100km “exposes a southward deepening oblique crustal section through batholith crust from ~7-35km” </a:t>
            </a:r>
          </a:p>
          <a:p>
            <a:r>
              <a:rPr lang="en-US" sz="2000" dirty="0"/>
              <a:t>The southern most Sierra region “Tehachapi seismic structures” correlates with northern Mojave “Rand Mtn. seismic structures” </a:t>
            </a:r>
          </a:p>
          <a:p>
            <a:pPr marL="0" indent="0">
              <a:buNone/>
            </a:pPr>
            <a:r>
              <a:rPr lang="en-US" sz="2000" dirty="0"/>
              <a:t>(also correlate in age, lithology, &amp; isotopically)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Results</a:t>
            </a:r>
          </a:p>
          <a:p>
            <a:r>
              <a:rPr lang="en-US" sz="2000" dirty="0"/>
              <a:t>Seismic and xenolith data offer depth picture of SNB </a:t>
            </a:r>
          </a:p>
          <a:p>
            <a:r>
              <a:rPr lang="en-US" sz="2000" dirty="0"/>
              <a:t>Base of batholith &amp; underlying mantle lithosphere have been tectonically removed</a:t>
            </a:r>
          </a:p>
          <a:p>
            <a:r>
              <a:rPr lang="en-US" sz="2000" dirty="0"/>
              <a:t>Rand schist is a result of Franciscan protoliths accreted and underplated resulting in bending of the deep batholithic rocks resulting in the westward protruding “tail” of the south SNB 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742CD6-91F5-4C17-B4C8-2715AE79BC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5" y="2428875"/>
            <a:ext cx="7191375" cy="4429125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C92B66F-FD7F-4626-9B3B-5744E49E3ABF}"/>
              </a:ext>
            </a:extLst>
          </p:cNvPr>
          <p:cNvCxnSpPr>
            <a:cxnSpLocks/>
          </p:cNvCxnSpPr>
          <p:nvPr/>
        </p:nvCxnSpPr>
        <p:spPr>
          <a:xfrm>
            <a:off x="3221372" y="4513277"/>
            <a:ext cx="1677799" cy="4237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1BDC8AF-BDE7-4FEE-A4C4-7CB3E766AF0F}"/>
              </a:ext>
            </a:extLst>
          </p:cNvPr>
          <p:cNvSpPr txBox="1">
            <a:spLocks/>
          </p:cNvSpPr>
          <p:nvPr/>
        </p:nvSpPr>
        <p:spPr>
          <a:xfrm>
            <a:off x="6929072" y="1995919"/>
            <a:ext cx="3523610" cy="432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(Pre-Miocene Cross Section)</a:t>
            </a:r>
          </a:p>
        </p:txBody>
      </p:sp>
    </p:spTree>
    <p:extLst>
      <p:ext uri="{BB962C8B-B14F-4D97-AF65-F5344CB8AC3E}">
        <p14:creationId xmlns:p14="http://schemas.microsoft.com/office/powerpoint/2010/main" val="385696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F4486-36D6-4787-B371-91DB984E0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65" y="115286"/>
            <a:ext cx="10788477" cy="835645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Response to Shallow Slab Segment 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DF9848F-EB5E-4A74-B6AC-E40F7D8745FD}"/>
              </a:ext>
            </a:extLst>
          </p:cNvPr>
          <p:cNvSpPr txBox="1">
            <a:spLocks/>
          </p:cNvSpPr>
          <p:nvPr/>
        </p:nvSpPr>
        <p:spPr>
          <a:xfrm>
            <a:off x="1488711" y="3846020"/>
            <a:ext cx="1837524" cy="38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endParaRPr lang="en-US" b="1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40500E41-7A62-4F41-B670-80FEA5C7FBBA}"/>
              </a:ext>
            </a:extLst>
          </p:cNvPr>
          <p:cNvSpPr txBox="1">
            <a:spLocks/>
          </p:cNvSpPr>
          <p:nvPr/>
        </p:nvSpPr>
        <p:spPr>
          <a:xfrm>
            <a:off x="75265" y="1023456"/>
            <a:ext cx="5167853" cy="5834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Distribution of the Rand &amp; related lower plate schists</a:t>
            </a:r>
          </a:p>
          <a:p>
            <a:r>
              <a:rPr lang="en-US" sz="2000" dirty="0"/>
              <a:t>Structure of the southern SNB “tail” &amp; overlying Mojave-</a:t>
            </a:r>
            <a:r>
              <a:rPr lang="en-US" sz="2000" dirty="0" err="1"/>
              <a:t>Salinia</a:t>
            </a:r>
            <a:r>
              <a:rPr lang="en-US" sz="2000" dirty="0"/>
              <a:t> batholith (MSB)</a:t>
            </a:r>
          </a:p>
          <a:p>
            <a:r>
              <a:rPr lang="en-US" sz="2000" dirty="0"/>
              <a:t>Initiation of schist underplating </a:t>
            </a:r>
          </a:p>
          <a:p>
            <a:r>
              <a:rPr lang="en-US" sz="2000" dirty="0"/>
              <a:t>End of batholithic magmatism in the SNB caused by the disruption of the asthenosphere flow pattern </a:t>
            </a:r>
          </a:p>
          <a:p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This shallow slab segment is defined by the “termination of magmatism, deformation, and rapid denudation of overlying rocks”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366267-7FCA-474B-892C-C8B5C5C0EF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5" y="2428875"/>
            <a:ext cx="7191375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471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0C7A6-BA82-4A8B-9FA2-82D0F0DDE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499" y="134182"/>
            <a:ext cx="6233356" cy="1188720"/>
          </a:xfrm>
        </p:spPr>
        <p:txBody>
          <a:bodyPr/>
          <a:lstStyle/>
          <a:p>
            <a:r>
              <a:rPr lang="en-US" dirty="0"/>
              <a:t>Oblique Flat Slab Subduction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5B4E9-BF04-4307-B8FF-DDA4981E3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805" y="1631365"/>
            <a:ext cx="6090743" cy="44925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“This abnormal subduction geometry of flat slab segments are thought to arise from buoyancy effects of thickened crustal sections relative to that of the deep lithosphere”</a:t>
            </a:r>
          </a:p>
          <a:p>
            <a:r>
              <a:rPr lang="en-US" dirty="0"/>
              <a:t>Comparable to the aseismic Juan Fernandez ridge descending beneath the Andes</a:t>
            </a:r>
          </a:p>
          <a:p>
            <a:r>
              <a:rPr lang="en-US" dirty="0"/>
              <a:t>Partitioning of dextral shear into the southern SNB seen in the “proto-Kern Canyon fault” where it exhibits westward reverse components that increase south into the Rand thrust system</a:t>
            </a:r>
          </a:p>
          <a:p>
            <a:r>
              <a:rPr lang="en-US" dirty="0"/>
              <a:t>Garlock fault used as a surface tracer for relative plate motion between Farallon and North  American plates </a:t>
            </a:r>
          </a:p>
          <a:p>
            <a:r>
              <a:rPr lang="en-US" dirty="0"/>
              <a:t>Contrast between deformation expressions between SNB-MSB (dextral) &amp; MSB-PRB (</a:t>
            </a:r>
            <a:r>
              <a:rPr lang="en-US" dirty="0" err="1"/>
              <a:t>sinistral</a:t>
            </a:r>
            <a:r>
              <a:rPr lang="en-US" dirty="0"/>
              <a:t>) reflect the obliquity of slab subduction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8A1BC5-671B-4342-868D-635D79B8FA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8828" y="0"/>
            <a:ext cx="57731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373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343B8F2-71C8-4FD5-9FC5-80E7BD86B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03" y="134224"/>
            <a:ext cx="4207750" cy="793700"/>
          </a:xfrm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Time Space Model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80BEB58-6D3B-4B81-B848-2252015384F1}"/>
              </a:ext>
            </a:extLst>
          </p:cNvPr>
          <p:cNvSpPr txBox="1">
            <a:spLocks/>
          </p:cNvSpPr>
          <p:nvPr/>
        </p:nvSpPr>
        <p:spPr>
          <a:xfrm>
            <a:off x="79024" y="1104093"/>
            <a:ext cx="7542218" cy="5897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900" b="1" dirty="0"/>
              <a:t>Uplift &amp; Collapse of the Mojave-</a:t>
            </a:r>
            <a:r>
              <a:rPr lang="en-US" sz="1900" b="1" dirty="0" err="1"/>
              <a:t>Salinia</a:t>
            </a:r>
            <a:r>
              <a:rPr lang="en-US" sz="1900" b="1" dirty="0"/>
              <a:t> Batholith </a:t>
            </a:r>
          </a:p>
          <a:p>
            <a:pPr marL="0" indent="0">
              <a:buNone/>
            </a:pPr>
            <a:r>
              <a:rPr lang="en-US" sz="1600" b="1" dirty="0"/>
              <a:t>1. </a:t>
            </a:r>
            <a:r>
              <a:rPr lang="en-US" sz="1600" dirty="0"/>
              <a:t>Subduction of the </a:t>
            </a:r>
            <a:r>
              <a:rPr lang="en-US" sz="1600" dirty="0" err="1"/>
              <a:t>Towisangna</a:t>
            </a:r>
            <a:r>
              <a:rPr lang="en-US" sz="1600" dirty="0"/>
              <a:t> ridge (Franciscan complex) similar to the Hess-</a:t>
            </a:r>
            <a:r>
              <a:rPr lang="en-US" sz="1600" dirty="0" err="1"/>
              <a:t>Shatsky</a:t>
            </a:r>
            <a:r>
              <a:rPr lang="en-US" sz="1600" dirty="0"/>
              <a:t> igneous province ~80Ma (similar to the subduction of the Nazca Ridge in South America) </a:t>
            </a:r>
          </a:p>
          <a:p>
            <a:r>
              <a:rPr lang="en-US" sz="1600" dirty="0"/>
              <a:t>Southernmost Sierra the mantle lithosphere was sheared off &amp; displaced deeper into the mantle terminating mantle wedge driven arc magmatism to the SNB</a:t>
            </a:r>
          </a:p>
          <a:p>
            <a:r>
              <a:rPr lang="en-US" sz="1600" dirty="0"/>
              <a:t>This thickened mafic crustal section rendered greater buoyancy leading to flat subduction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1600" b="1" dirty="0"/>
              <a:t>2. </a:t>
            </a:r>
            <a:r>
              <a:rPr lang="en-US" sz="1600" dirty="0"/>
              <a:t>Underplated schist protoliths led to high water flux migration promoting weakening of the upper plate</a:t>
            </a:r>
          </a:p>
          <a:p>
            <a:r>
              <a:rPr lang="en-US" sz="1600" dirty="0"/>
              <a:t>Crustal thickening, and isostatic uplift from underplating led to a weakened orogenic crustal section highly susceptible to gravitational collapse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1600" b="1" dirty="0"/>
              <a:t>3. </a:t>
            </a:r>
            <a:r>
              <a:rPr lang="en-US" sz="1600" dirty="0"/>
              <a:t>Passing of the </a:t>
            </a:r>
            <a:r>
              <a:rPr lang="en-US" sz="1600" dirty="0" err="1"/>
              <a:t>Towisangna</a:t>
            </a:r>
            <a:r>
              <a:rPr lang="en-US" sz="1600" dirty="0"/>
              <a:t> Ridges trailing flank beneath the plate edge attended steepening of the slab </a:t>
            </a:r>
          </a:p>
          <a:p>
            <a:r>
              <a:rPr lang="en-US" sz="1600" dirty="0"/>
              <a:t>This steepening induced suction along the slab upper plate inducing regional extension and subsidence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769123-371A-4AD7-B829-D958B06D3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1242" y="0"/>
            <a:ext cx="39583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020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AE094-C564-4BE4-94E3-8473CA838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38" y="158293"/>
            <a:ext cx="5105547" cy="1099171"/>
          </a:xfrm>
        </p:spPr>
        <p:txBody>
          <a:bodyPr>
            <a:normAutofit/>
          </a:bodyPr>
          <a:lstStyle/>
          <a:p>
            <a:r>
              <a:rPr lang="en-US" dirty="0"/>
              <a:t>Findings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4F02A0F-75B0-42F1-A71F-64E03E1C3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637" y="1523542"/>
            <a:ext cx="6690891" cy="58977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/>
              <a:t>Flat Slab Subduction</a:t>
            </a:r>
            <a:endParaRPr lang="en-US" sz="1900" dirty="0"/>
          </a:p>
          <a:p>
            <a:r>
              <a:rPr lang="en-US" sz="1900" dirty="0"/>
              <a:t>The </a:t>
            </a:r>
            <a:r>
              <a:rPr lang="en-US" sz="1900" dirty="0" err="1"/>
              <a:t>Laramide</a:t>
            </a:r>
            <a:r>
              <a:rPr lang="en-US" sz="1900" dirty="0"/>
              <a:t> Orogeny arose from subducting a counterpart of the Hess-</a:t>
            </a:r>
            <a:r>
              <a:rPr lang="en-US" sz="1900" dirty="0" err="1"/>
              <a:t>Shatsky</a:t>
            </a:r>
            <a:r>
              <a:rPr lang="en-US" sz="1900" dirty="0"/>
              <a:t> igneous province of the NW pacific basin </a:t>
            </a:r>
          </a:p>
          <a:p>
            <a:r>
              <a:rPr lang="en-US" sz="1900" dirty="0"/>
              <a:t>The subducting </a:t>
            </a:r>
            <a:r>
              <a:rPr lang="en-US" sz="1900" dirty="0" err="1"/>
              <a:t>Laramide</a:t>
            </a:r>
            <a:r>
              <a:rPr lang="en-US" sz="1900" dirty="0"/>
              <a:t> slab was shallow to the South and deeper to the north </a:t>
            </a:r>
          </a:p>
          <a:p>
            <a:r>
              <a:rPr lang="en-US" sz="1900" dirty="0"/>
              <a:t>In the southernmost Sierra the mantle lithosphere was sheared off by a shallow segment of the Farallon slab &amp; displaced deeper into the mantle</a:t>
            </a:r>
          </a:p>
          <a:p>
            <a:r>
              <a:rPr lang="en-US" sz="1900" dirty="0"/>
              <a:t>The shallow slab segment appears to have been ~500km wide based on distribution of lower plate schists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FEDA1F-A6C5-44DD-B22B-97EC6BA8F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1242" y="0"/>
            <a:ext cx="39583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67462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5132</TotalTime>
  <Words>852</Words>
  <Application>Microsoft Office PowerPoint</Application>
  <PresentationFormat>Widescreen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Schoolbook</vt:lpstr>
      <vt:lpstr>Gill Sans MT</vt:lpstr>
      <vt:lpstr>Parcel</vt:lpstr>
      <vt:lpstr>Segmentation of the Laramide Slab – evidence from southern sierra Nevada region</vt:lpstr>
      <vt:lpstr>Purpose</vt:lpstr>
      <vt:lpstr>Background </vt:lpstr>
      <vt:lpstr>Restorations</vt:lpstr>
      <vt:lpstr>PowerPoint Presentation</vt:lpstr>
      <vt:lpstr>Response to Shallow Slab Segment </vt:lpstr>
      <vt:lpstr>Oblique Flat Slab Subduction</vt:lpstr>
      <vt:lpstr>Time Space Model </vt:lpstr>
      <vt:lpstr>Findings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Thermal and barometric constraints on the intrusive and unroofing history of the black mountains: Implications for timing, initial dip, and kinematics of detachment faulting in the death valley region, California</dc:title>
  <dc:creator>Neal Mankins</dc:creator>
  <cp:lastModifiedBy>Neal Mankins</cp:lastModifiedBy>
  <cp:revision>236</cp:revision>
  <dcterms:created xsi:type="dcterms:W3CDTF">2020-02-09T00:28:02Z</dcterms:created>
  <dcterms:modified xsi:type="dcterms:W3CDTF">2020-04-08T02:36:34Z</dcterms:modified>
</cp:coreProperties>
</file>